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 id="270" r:id="rId36"/>
    <p:sldId id="271" r:id="rId37"/>
    <p:sldId id="272" r:id="rId38"/>
    <p:sldId id="273" r:id="rId39"/>
    <p:sldId id="274" r:id="rId40"/>
    <p:sldId id="275" r:id="rId41"/>
    <p:sldId id="276" r:id="rId42"/>
    <p:sldId id="277" r:id="rId43"/>
    <p:sldId id="278" r:id="rId4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ondensed" charset="1" panose="02000000000000000000"/>
      <p:regular r:id="rId10"/>
    </p:embeddedFont>
    <p:embeddedFont>
      <p:font typeface="Roboto Condensed Bold" charset="1" panose="02000000000000000000"/>
      <p:regular r:id="rId11"/>
    </p:embeddedFont>
    <p:embeddedFont>
      <p:font typeface="Roboto Condensed Italics" charset="1" panose="02000000000000000000"/>
      <p:regular r:id="rId12"/>
    </p:embeddedFont>
    <p:embeddedFont>
      <p:font typeface="Roboto Condensed Bold Italics" charset="1" panose="02000000000000000000"/>
      <p:regular r:id="rId13"/>
    </p:embeddedFont>
    <p:embeddedFont>
      <p:font typeface="Open Sans" charset="1" panose="020B0606030504020204"/>
      <p:regular r:id="rId14"/>
    </p:embeddedFont>
    <p:embeddedFont>
      <p:font typeface="Open Sans Bold" charset="1" panose="020B0806030504020204"/>
      <p:regular r:id="rId15"/>
    </p:embeddedFont>
    <p:embeddedFont>
      <p:font typeface="Open Sans Italics" charset="1" panose="020B0606030504020204"/>
      <p:regular r:id="rId16"/>
    </p:embeddedFont>
    <p:embeddedFont>
      <p:font typeface="Open Sans Bold Italics" charset="1" panose="020B0806030504020204"/>
      <p:regular r:id="rId17"/>
    </p:embeddedFont>
    <p:embeddedFont>
      <p:font typeface="Open Sans Light" charset="1" panose="020B0306030504020204"/>
      <p:regular r:id="rId18"/>
    </p:embeddedFont>
    <p:embeddedFont>
      <p:font typeface="Open Sans Light Italics" charset="1" panose="020B0306030504020204"/>
      <p:regular r:id="rId19"/>
    </p:embeddedFont>
    <p:embeddedFont>
      <p:font typeface="Open Sans Ultra-Bold" charset="1" panose="00000000000000000000"/>
      <p:regular r:id="rId20"/>
    </p:embeddedFont>
    <p:embeddedFont>
      <p:font typeface="Open Sans Ultra-Bold Italics" charset="1" panose="00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34" Target="slides/slide13.xml" Type="http://schemas.openxmlformats.org/officeDocument/2006/relationships/slide"/><Relationship Id="rId35" Target="slides/slide14.xml" Type="http://schemas.openxmlformats.org/officeDocument/2006/relationships/slide"/><Relationship Id="rId36" Target="slides/slide15.xml" Type="http://schemas.openxmlformats.org/officeDocument/2006/relationships/slide"/><Relationship Id="rId37" Target="slides/slide16.xml" Type="http://schemas.openxmlformats.org/officeDocument/2006/relationships/slide"/><Relationship Id="rId38" Target="slides/slide17.xml" Type="http://schemas.openxmlformats.org/officeDocument/2006/relationships/slide"/><Relationship Id="rId39" Target="slides/slide18.xml" Type="http://schemas.openxmlformats.org/officeDocument/2006/relationships/slide"/><Relationship Id="rId4" Target="theme/theme1.xml" Type="http://schemas.openxmlformats.org/officeDocument/2006/relationships/theme"/><Relationship Id="rId40" Target="slides/slide19.xml" Type="http://schemas.openxmlformats.org/officeDocument/2006/relationships/slide"/><Relationship Id="rId41" Target="slides/slide20.xml" Type="http://schemas.openxmlformats.org/officeDocument/2006/relationships/slide"/><Relationship Id="rId42" Target="slides/slide21.xml" Type="http://schemas.openxmlformats.org/officeDocument/2006/relationships/slide"/><Relationship Id="rId43" Target="slides/slide22.xml" Type="http://schemas.openxmlformats.org/officeDocument/2006/relationships/slide"/><Relationship Id="rId44" Target="slides/slide2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2.svg>
</file>

<file path=ppt/media/image3.jpeg>
</file>

<file path=ppt/media/image4.jpeg>
</file>

<file path=ppt/media/image5.png>
</file>

<file path=ppt/media/image6.sv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0">
            <a:off x="-2926113" y="-4777360"/>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917265" y="-8450056"/>
            <a:ext cx="17520116" cy="1752011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B3C8"/>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332240" y="0"/>
            <a:ext cx="8955760" cy="895576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0" y="0"/>
                  </a:moveTo>
                  <a:cubicBezTo>
                    <a:pt x="0" y="3506470"/>
                    <a:pt x="2843530" y="6350000"/>
                    <a:pt x="6350000" y="6350000"/>
                  </a:cubicBezTo>
                  <a:lnTo>
                    <a:pt x="6350000" y="0"/>
                  </a:lnTo>
                  <a:lnTo>
                    <a:pt x="0" y="0"/>
                  </a:lnTo>
                  <a:close/>
                </a:path>
              </a:pathLst>
            </a:custGeom>
            <a:blipFill>
              <a:blip r:embed="rId4"/>
              <a:stretch>
                <a:fillRect l="-25046" t="0" r="-25046" b="0"/>
              </a:stretch>
            </a:blipFill>
          </p:spPr>
        </p:sp>
      </p:grpSp>
      <p:grpSp>
        <p:nvGrpSpPr>
          <p:cNvPr name="Group 8" id="8"/>
          <p:cNvGrpSpPr>
            <a:grpSpLocks noChangeAspect="true"/>
          </p:cNvGrpSpPr>
          <p:nvPr/>
        </p:nvGrpSpPr>
        <p:grpSpPr>
          <a:xfrm rot="0">
            <a:off x="8446077" y="2640449"/>
            <a:ext cx="4062386" cy="4062386"/>
            <a:chOff x="0" y="0"/>
            <a:chExt cx="6350000" cy="6350000"/>
          </a:xfrm>
        </p:grpSpPr>
        <p:sp>
          <p:nvSpPr>
            <p:cNvPr name="Freeform 9" id="9"/>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8DB3C8"/>
            </a:solidFill>
          </p:spPr>
        </p:sp>
        <p:sp>
          <p:nvSpPr>
            <p:cNvPr name="Freeform 10" id="10"/>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5"/>
              <a:stretch>
                <a:fillRect l="-25806" t="0" r="-44205" b="-13137"/>
              </a:stretch>
            </a:blipFill>
          </p:spPr>
        </p:sp>
      </p:grpSp>
      <p:sp>
        <p:nvSpPr>
          <p:cNvPr name="Freeform 11" id="11"/>
          <p:cNvSpPr/>
          <p:nvPr/>
        </p:nvSpPr>
        <p:spPr>
          <a:xfrm flipH="false" flipV="false" rot="9675324">
            <a:off x="-1523214" y="5006317"/>
            <a:ext cx="24228392" cy="8121818"/>
          </a:xfrm>
          <a:custGeom>
            <a:avLst/>
            <a:gdLst/>
            <a:ahLst/>
            <a:cxnLst/>
            <a:rect r="r" b="b" t="t" l="l"/>
            <a:pathLst>
              <a:path h="8121818" w="24228392">
                <a:moveTo>
                  <a:pt x="0" y="0"/>
                </a:moveTo>
                <a:lnTo>
                  <a:pt x="24228392" y="0"/>
                </a:lnTo>
                <a:lnTo>
                  <a:pt x="24228392" y="8121817"/>
                </a:lnTo>
                <a:lnTo>
                  <a:pt x="0" y="8121817"/>
                </a:lnTo>
                <a:lnTo>
                  <a:pt x="0" y="0"/>
                </a:lnTo>
                <a:close/>
              </a:path>
            </a:pathLst>
          </a:custGeom>
          <a:blipFill>
            <a:blip r:embed="rId6">
              <a:extLst>
                <a:ext uri="{96DAC541-7B7A-43D3-8B79-37D633B846F1}">
                  <asvg:svgBlip xmlns:asvg="http://schemas.microsoft.com/office/drawing/2016/SVG/main" r:embed="rId7"/>
                </a:ext>
              </a:extLst>
            </a:blip>
            <a:stretch>
              <a:fillRect l="0" t="-46918" r="0" b="0"/>
            </a:stretch>
          </a:blipFill>
        </p:spPr>
      </p:sp>
      <p:sp>
        <p:nvSpPr>
          <p:cNvPr name="TextBox 12" id="12"/>
          <p:cNvSpPr txBox="true"/>
          <p:nvPr/>
        </p:nvSpPr>
        <p:spPr>
          <a:xfrm rot="0">
            <a:off x="1028700" y="5901499"/>
            <a:ext cx="7157940"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Virtualization</a:t>
            </a:r>
          </a:p>
        </p:txBody>
      </p:sp>
      <p:sp>
        <p:nvSpPr>
          <p:cNvPr name="TextBox 13" id="13"/>
          <p:cNvSpPr txBox="true"/>
          <p:nvPr/>
        </p:nvSpPr>
        <p:spPr>
          <a:xfrm rot="0">
            <a:off x="1028700" y="7293329"/>
            <a:ext cx="11041193"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and Cloud Security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924540" y="1527309"/>
            <a:ext cx="6735559"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MSSP</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MSP/</a:t>
            </a:r>
          </a:p>
        </p:txBody>
      </p:sp>
      <p:sp>
        <p:nvSpPr>
          <p:cNvPr name="TextBox 10" id="10"/>
          <p:cNvSpPr txBox="true"/>
          <p:nvPr/>
        </p:nvSpPr>
        <p:spPr>
          <a:xfrm rot="0">
            <a:off x="8795563" y="3841440"/>
            <a:ext cx="9205875" cy="3733800"/>
          </a:xfrm>
          <a:prstGeom prst="rect">
            <a:avLst/>
          </a:prstGeom>
        </p:spPr>
        <p:txBody>
          <a:bodyPr anchor="t" rtlCol="false" tIns="0" lIns="0" bIns="0" rIns="0">
            <a:spAutoFit/>
          </a:bodyPr>
          <a:lstStyle/>
          <a:p>
            <a:pPr>
              <a:lnSpc>
                <a:spcPts val="4200"/>
              </a:lnSpc>
            </a:pPr>
          </a:p>
          <a:p>
            <a:pPr>
              <a:lnSpc>
                <a:spcPts val="4200"/>
              </a:lnSpc>
            </a:pPr>
            <a:r>
              <a:rPr lang="en-US" sz="3000">
                <a:solidFill>
                  <a:srgbClr val="FFFFFF"/>
                </a:solidFill>
                <a:latin typeface="Roboto Condensed"/>
              </a:rPr>
              <a:t>A </a:t>
            </a:r>
            <a:r>
              <a:rPr lang="en-US" sz="3000">
                <a:solidFill>
                  <a:srgbClr val="FFFFFF"/>
                </a:solidFill>
                <a:latin typeface="Roboto Condensed Italics"/>
              </a:rPr>
              <a:t>managed service provider (MSP) </a:t>
            </a:r>
            <a:r>
              <a:rPr lang="en-US" sz="3000">
                <a:solidFill>
                  <a:srgbClr val="FFFFFF"/>
                </a:solidFill>
                <a:latin typeface="Roboto Condensed"/>
              </a:rPr>
              <a:t>is a company that remotely manages a customer’s IT infrastructure. </a:t>
            </a:r>
          </a:p>
          <a:p>
            <a:pPr>
              <a:lnSpc>
                <a:spcPts val="4200"/>
              </a:lnSpc>
            </a:pPr>
          </a:p>
          <a:p>
            <a:pPr>
              <a:lnSpc>
                <a:spcPts val="4200"/>
              </a:lnSpc>
            </a:pPr>
            <a:r>
              <a:rPr lang="en-US" sz="3000">
                <a:solidFill>
                  <a:srgbClr val="FFFFFF"/>
                </a:solidFill>
                <a:latin typeface="Roboto Condensed"/>
              </a:rPr>
              <a:t>A </a:t>
            </a:r>
            <a:r>
              <a:rPr lang="en-US" sz="3000">
                <a:solidFill>
                  <a:srgbClr val="FFFFFF"/>
                </a:solidFill>
                <a:latin typeface="Roboto Condensed Italics"/>
              </a:rPr>
              <a:t>managed security service provider (MSSP) </a:t>
            </a:r>
            <a:r>
              <a:rPr lang="en-US" sz="3000">
                <a:solidFill>
                  <a:srgbClr val="FFFFFF"/>
                </a:solidFill>
                <a:latin typeface="Roboto Condensed"/>
              </a:rPr>
              <a:t>does the same thing as a third party that manages security services.</a:t>
            </a:r>
          </a:p>
          <a:p>
            <a:pPr>
              <a:lnSpc>
                <a:spcPts val="420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655799"/>
            <a:ext cx="6735559"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vs Off-Premises</a:t>
            </a:r>
          </a:p>
        </p:txBody>
      </p:sp>
      <p:sp>
        <p:nvSpPr>
          <p:cNvPr name="TextBox 9" id="9"/>
          <p:cNvSpPr txBox="true"/>
          <p:nvPr/>
        </p:nvSpPr>
        <p:spPr>
          <a:xfrm rot="0">
            <a:off x="8795563" y="1527309"/>
            <a:ext cx="733150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On-Premises</a:t>
            </a:r>
          </a:p>
        </p:txBody>
      </p:sp>
      <p:sp>
        <p:nvSpPr>
          <p:cNvPr name="TextBox 10" id="10"/>
          <p:cNvSpPr txBox="true"/>
          <p:nvPr/>
        </p:nvSpPr>
        <p:spPr>
          <a:xfrm rot="0">
            <a:off x="8795563" y="3841440"/>
            <a:ext cx="9205875" cy="4267200"/>
          </a:xfrm>
          <a:prstGeom prst="rect">
            <a:avLst/>
          </a:prstGeom>
        </p:spPr>
        <p:txBody>
          <a:bodyPr anchor="t" rtlCol="false" tIns="0" lIns="0" bIns="0" rIns="0">
            <a:spAutoFit/>
          </a:bodyPr>
          <a:lstStyle/>
          <a:p>
            <a:pPr>
              <a:lnSpc>
                <a:spcPts val="4200"/>
              </a:lnSpc>
            </a:pPr>
          </a:p>
          <a:p>
            <a:pPr>
              <a:lnSpc>
                <a:spcPts val="4200"/>
              </a:lnSpc>
            </a:pPr>
          </a:p>
          <a:p>
            <a:pPr>
              <a:lnSpc>
                <a:spcPts val="4200"/>
              </a:lnSpc>
            </a:pPr>
            <a:r>
              <a:rPr lang="en-US" sz="3000">
                <a:solidFill>
                  <a:srgbClr val="FFFFFF"/>
                </a:solidFill>
                <a:latin typeface="Roboto Condensed Italics"/>
              </a:rPr>
              <a:t>On-premises</a:t>
            </a:r>
            <a:r>
              <a:rPr lang="en-US" sz="3000">
                <a:solidFill>
                  <a:srgbClr val="FFFFFF"/>
                </a:solidFill>
                <a:latin typeface="Roboto Condensed"/>
              </a:rPr>
              <a:t> means the system resides locally in the building of the organization.</a:t>
            </a:r>
          </a:p>
          <a:p>
            <a:pPr>
              <a:lnSpc>
                <a:spcPts val="4200"/>
              </a:lnSpc>
            </a:pPr>
          </a:p>
          <a:p>
            <a:pPr>
              <a:lnSpc>
                <a:spcPts val="4200"/>
              </a:lnSpc>
            </a:pPr>
            <a:r>
              <a:rPr lang="en-US" sz="3000">
                <a:solidFill>
                  <a:srgbClr val="FFFFFF"/>
                </a:solidFill>
                <a:latin typeface="Roboto Condensed Italics"/>
              </a:rPr>
              <a:t>Off-premises</a:t>
            </a:r>
            <a:r>
              <a:rPr lang="en-US" sz="3000">
                <a:solidFill>
                  <a:srgbClr val="FFFFFF"/>
                </a:solidFill>
                <a:latin typeface="Roboto Condensed"/>
              </a:rPr>
              <a:t> or hosted services refer to having the services hosted somewhere else, commonly in a shared environment.</a:t>
            </a:r>
          </a:p>
          <a:p>
            <a:pPr>
              <a:lnSpc>
                <a:spcPts val="4200"/>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195360" y="1527309"/>
            <a:ext cx="7464739"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Computing</a:t>
            </a:r>
          </a:p>
        </p:txBody>
      </p:sp>
      <p:sp>
        <p:nvSpPr>
          <p:cNvPr name="TextBox 9" id="9"/>
          <p:cNvSpPr txBox="true"/>
          <p:nvPr/>
        </p:nvSpPr>
        <p:spPr>
          <a:xfrm rot="0">
            <a:off x="8795563" y="1527309"/>
            <a:ext cx="1399797"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Fog </a:t>
            </a:r>
          </a:p>
        </p:txBody>
      </p:sp>
      <p:sp>
        <p:nvSpPr>
          <p:cNvPr name="TextBox 10" id="10"/>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Fog computing </a:t>
            </a:r>
            <a:r>
              <a:rPr lang="en-US" sz="3000">
                <a:solidFill>
                  <a:srgbClr val="FFFFFF"/>
                </a:solidFill>
                <a:latin typeface="Roboto Condensed"/>
              </a:rPr>
              <a:t>is a distributed form of cloud computing, in which the workload is performed on a distributed, decentralized architecture.</a:t>
            </a:r>
          </a:p>
          <a:p>
            <a:pPr>
              <a:lnSpc>
                <a:spcPts val="4200"/>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455380" y="1527309"/>
            <a:ext cx="7204719"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Client</a:t>
            </a:r>
          </a:p>
        </p:txBody>
      </p:sp>
      <p:sp>
        <p:nvSpPr>
          <p:cNvPr name="TextBox 9" id="9"/>
          <p:cNvSpPr txBox="true"/>
          <p:nvPr/>
        </p:nvSpPr>
        <p:spPr>
          <a:xfrm rot="0">
            <a:off x="8795563" y="1527309"/>
            <a:ext cx="1773576"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Thin</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a:t>
            </a:r>
            <a:r>
              <a:rPr lang="en-US" sz="3000">
                <a:solidFill>
                  <a:srgbClr val="FFFFFF"/>
                </a:solidFill>
                <a:latin typeface="Roboto Condensed Italics"/>
              </a:rPr>
              <a:t>thin client </a:t>
            </a:r>
            <a:r>
              <a:rPr lang="en-US" sz="3000">
                <a:solidFill>
                  <a:srgbClr val="FFFFFF"/>
                </a:solidFill>
                <a:latin typeface="Roboto Condensed"/>
              </a:rPr>
              <a:t>is a lightweight computer, with limited resources, whose primary purpose is to communicate with another machine. Thin clients can be very economical when they are used to connect to more powerful systems.</a:t>
            </a:r>
          </a:p>
          <a:p>
            <a:pPr>
              <a:lnSpc>
                <a:spcPts val="4200"/>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41625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Containers</a:t>
            </a:r>
          </a:p>
        </p:txBody>
      </p:sp>
      <p:sp>
        <p:nvSpPr>
          <p:cNvPr name="TextBox 9" id="9"/>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Virtualization enables multiple OS instances to coexist on a single hardware platform. The concept of </a:t>
            </a:r>
            <a:r>
              <a:rPr lang="en-US" sz="3000">
                <a:solidFill>
                  <a:srgbClr val="FFFFFF"/>
                </a:solidFill>
                <a:latin typeface="Roboto Condensed Italics"/>
              </a:rPr>
              <a:t>containers</a:t>
            </a:r>
            <a:r>
              <a:rPr lang="en-US" sz="3000">
                <a:solidFill>
                  <a:srgbClr val="FFFFFF"/>
                </a:solidFill>
                <a:latin typeface="Roboto Condensed"/>
              </a:rPr>
              <a:t> is similar, but rather than having multiple independent OSs, a container holds the portions of an OS that it needs separate from the kernel.</a:t>
            </a:r>
          </a:p>
          <a:p>
            <a:pPr>
              <a:lnSpc>
                <a:spcPts val="4200"/>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3591873" y="1527309"/>
            <a:ext cx="3856959"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as Code</a:t>
            </a:r>
          </a:p>
        </p:txBody>
      </p:sp>
      <p:sp>
        <p:nvSpPr>
          <p:cNvPr name="TextBox 9" id="9"/>
          <p:cNvSpPr txBox="true"/>
          <p:nvPr/>
        </p:nvSpPr>
        <p:spPr>
          <a:xfrm rot="0">
            <a:off x="8795563" y="1527309"/>
            <a:ext cx="5478863"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Infrastructure</a:t>
            </a:r>
          </a:p>
        </p:txBody>
      </p:sp>
      <p:sp>
        <p:nvSpPr>
          <p:cNvPr name="TextBox 10" id="10"/>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Infrastructure as code </a:t>
            </a:r>
            <a:r>
              <a:rPr lang="en-US" sz="3000">
                <a:solidFill>
                  <a:srgbClr val="FFFFFF"/>
                </a:solidFill>
                <a:latin typeface="Roboto Condensed"/>
              </a:rPr>
              <a:t>is the use of machine-readable definition files as well as code to manage and provision computer systems</a:t>
            </a:r>
          </a:p>
          <a:p>
            <a:pPr>
              <a:lnSpc>
                <a:spcPts val="4200"/>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3591873" y="1527309"/>
            <a:ext cx="3856959"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as Code</a:t>
            </a:r>
          </a:p>
        </p:txBody>
      </p:sp>
      <p:sp>
        <p:nvSpPr>
          <p:cNvPr name="TextBox 9" id="9"/>
          <p:cNvSpPr txBox="true"/>
          <p:nvPr/>
        </p:nvSpPr>
        <p:spPr>
          <a:xfrm rot="0">
            <a:off x="8795563" y="1527309"/>
            <a:ext cx="5478863"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Infrastructure</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Software-defined networking (SDN) </a:t>
            </a:r>
            <a:r>
              <a:rPr lang="en-US" sz="3000">
                <a:solidFill>
                  <a:srgbClr val="FFFFFF"/>
                </a:solidFill>
                <a:latin typeface="Roboto Condensed"/>
              </a:rPr>
              <a:t>is a network architecture where the control plane and the data plane are separated. This allows for networking hardware to be under programmatic control, even while processing data. </a:t>
            </a:r>
          </a:p>
          <a:p>
            <a:pPr>
              <a:lnSpc>
                <a:spcPts val="4200"/>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519290" y="1527309"/>
            <a:ext cx="4929542"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Architecture</a:t>
            </a:r>
          </a:p>
        </p:txBody>
      </p:sp>
      <p:sp>
        <p:nvSpPr>
          <p:cNvPr name="TextBox 9" id="9"/>
          <p:cNvSpPr txBox="true"/>
          <p:nvPr/>
        </p:nvSpPr>
        <p:spPr>
          <a:xfrm rot="0">
            <a:off x="8795563" y="1527309"/>
            <a:ext cx="5478863"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Serverless</a:t>
            </a:r>
          </a:p>
        </p:txBody>
      </p:sp>
      <p:sp>
        <p:nvSpPr>
          <p:cNvPr name="TextBox 10" id="10"/>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In </a:t>
            </a:r>
            <a:r>
              <a:rPr lang="en-US" sz="3000">
                <a:solidFill>
                  <a:srgbClr val="FFFFFF"/>
                </a:solidFill>
                <a:latin typeface="Roboto Condensed Italics"/>
              </a:rPr>
              <a:t>serverless architecture</a:t>
            </a:r>
            <a:r>
              <a:rPr lang="en-US" sz="3000">
                <a:solidFill>
                  <a:srgbClr val="FFFFFF"/>
                </a:solidFill>
                <a:latin typeface="Roboto Condensed"/>
              </a:rPr>
              <a:t>, by specifying the resources needed in terms of processing power, the cloud provider can spin up the necessary resources. </a:t>
            </a:r>
          </a:p>
          <a:p>
            <a:pPr>
              <a:lnSpc>
                <a:spcPts val="4200"/>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809655" y="1527309"/>
            <a:ext cx="4929542"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Integration</a:t>
            </a:r>
          </a:p>
        </p:txBody>
      </p:sp>
      <p:sp>
        <p:nvSpPr>
          <p:cNvPr name="TextBox 9" id="9"/>
          <p:cNvSpPr txBox="true"/>
          <p:nvPr/>
        </p:nvSpPr>
        <p:spPr>
          <a:xfrm rot="0">
            <a:off x="8795563" y="1527309"/>
            <a:ext cx="5478863"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Services</a:t>
            </a:r>
          </a:p>
        </p:txBody>
      </p:sp>
      <p:sp>
        <p:nvSpPr>
          <p:cNvPr name="TextBox 10" id="10"/>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Services integration </a:t>
            </a:r>
            <a:r>
              <a:rPr lang="en-US" sz="3000">
                <a:solidFill>
                  <a:srgbClr val="FFFFFF"/>
                </a:solidFill>
                <a:latin typeface="Roboto Condensed"/>
              </a:rPr>
              <a:t>is the connection of infrastructure and software elements to provide specific services to a business entity. Connecting processing, storage, databases, web, communications, and other functions into an integrated comprehensive solution is the goal of most IT organizations. </a:t>
            </a:r>
          </a:p>
          <a:p>
            <a:pPr>
              <a:lnSpc>
                <a:spcPts val="4200"/>
              </a:lnSpc>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2053424" y="1527309"/>
            <a:ext cx="4929542"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Policies</a:t>
            </a:r>
          </a:p>
        </p:txBody>
      </p:sp>
      <p:sp>
        <p:nvSpPr>
          <p:cNvPr name="TextBox 9" id="9"/>
          <p:cNvSpPr txBox="true"/>
          <p:nvPr/>
        </p:nvSpPr>
        <p:spPr>
          <a:xfrm rot="0">
            <a:off x="8795563" y="1527309"/>
            <a:ext cx="5478863"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Resource</a:t>
            </a:r>
          </a:p>
        </p:txBody>
      </p:sp>
      <p:sp>
        <p:nvSpPr>
          <p:cNvPr name="TextBox 10" id="10"/>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When specifying the details of a cloud engagement – how much processing power, what apps, what security requirements, how much storage, and access control are all resources. Management of these items is done via </a:t>
            </a:r>
            <a:r>
              <a:rPr lang="en-US" sz="3000">
                <a:solidFill>
                  <a:srgbClr val="FFFFFF"/>
                </a:solidFill>
                <a:latin typeface="Roboto Condensed Italics"/>
              </a:rPr>
              <a:t>resource policies</a:t>
            </a:r>
            <a:r>
              <a:rPr lang="en-US" sz="3000">
                <a:solidFill>
                  <a:srgbClr val="FFFFFF"/>
                </a:solidFill>
                <a:latin typeface="Roboto Condensed"/>
              </a:rPr>
              <a:t>.</a:t>
            </a:r>
          </a:p>
          <a:p>
            <a:pPr>
              <a:lnSpc>
                <a:spcPts val="4200"/>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072928"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Models</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Cloud</a:t>
            </a:r>
          </a:p>
        </p:txBody>
      </p:sp>
      <p:sp>
        <p:nvSpPr>
          <p:cNvPr name="TextBox 10" id="10"/>
          <p:cNvSpPr txBox="true"/>
          <p:nvPr/>
        </p:nvSpPr>
        <p:spPr>
          <a:xfrm rot="0">
            <a:off x="8795563" y="3841440"/>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Infrastructure as a Service (IaaS) </a:t>
            </a:r>
            <a:r>
              <a:rPr lang="en-US" sz="3000">
                <a:solidFill>
                  <a:srgbClr val="FFFFFF"/>
                </a:solidFill>
                <a:latin typeface="Roboto Condensed"/>
              </a:rPr>
              <a:t>is a marketing term used to describe cloud-based systems that are delivered as a virtual solution for computing. Rather than firms needing to build data centers, IaaS allows them to contract for utility computing as needed. IaaS is specifically marketed on a pay-per-use basis, scalable directly with need.</a:t>
            </a:r>
          </a:p>
          <a:p>
            <a:pPr>
              <a:lnSpc>
                <a:spcPts val="4200"/>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372482" y="1527309"/>
            <a:ext cx="4929542"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Gateway</a:t>
            </a:r>
          </a:p>
        </p:txBody>
      </p:sp>
      <p:sp>
        <p:nvSpPr>
          <p:cNvPr name="TextBox 9" id="9"/>
          <p:cNvSpPr txBox="true"/>
          <p:nvPr/>
        </p:nvSpPr>
        <p:spPr>
          <a:xfrm rot="0">
            <a:off x="8795563" y="1527309"/>
            <a:ext cx="5478863"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Transit</a:t>
            </a:r>
          </a:p>
        </p:txBody>
      </p:sp>
      <p:sp>
        <p:nvSpPr>
          <p:cNvPr name="TextBox 10" id="10"/>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transit gateway is a network connection that is used to interconnect virtual private clouds (VPCs) and on-premises networks. Using transit gateways, organizations can define and control communication between resources on the cloud provider’s network and their own infrastructure. </a:t>
            </a:r>
          </a:p>
          <a:p>
            <a:pPr>
              <a:lnSpc>
                <a:spcPts val="4200"/>
              </a:lnSpc>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478863"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Virtualization</a:t>
            </a:r>
          </a:p>
        </p:txBody>
      </p:sp>
      <p:sp>
        <p:nvSpPr>
          <p:cNvPr name="TextBox 9" id="9"/>
          <p:cNvSpPr txBox="true"/>
          <p:nvPr/>
        </p:nvSpPr>
        <p:spPr>
          <a:xfrm rot="0">
            <a:off x="8795563" y="3841440"/>
            <a:ext cx="9205875" cy="4267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Virtualization</a:t>
            </a:r>
            <a:r>
              <a:rPr lang="en-US" sz="3000">
                <a:solidFill>
                  <a:srgbClr val="FFFFFF"/>
                </a:solidFill>
                <a:latin typeface="Roboto Condensed"/>
              </a:rPr>
              <a:t> technology is used to enable a computer to have more than one OS present and, in many cases, operating at the same time.</a:t>
            </a:r>
          </a:p>
          <a:p>
            <a:pPr>
              <a:lnSpc>
                <a:spcPts val="4200"/>
              </a:lnSpc>
            </a:pPr>
          </a:p>
          <a:p>
            <a:pPr>
              <a:lnSpc>
                <a:spcPts val="4200"/>
              </a:lnSpc>
            </a:pPr>
            <a:r>
              <a:rPr lang="en-US" sz="3000">
                <a:solidFill>
                  <a:srgbClr val="FFFFFF"/>
                </a:solidFill>
                <a:latin typeface="Roboto Condensed"/>
              </a:rPr>
              <a:t>A </a:t>
            </a:r>
            <a:r>
              <a:rPr lang="en-US" sz="3000">
                <a:solidFill>
                  <a:srgbClr val="FFFFFF"/>
                </a:solidFill>
                <a:latin typeface="Roboto Condensed Italics"/>
              </a:rPr>
              <a:t>hypervisor</a:t>
            </a:r>
            <a:r>
              <a:rPr lang="en-US" sz="3000">
                <a:solidFill>
                  <a:srgbClr val="FFFFFF"/>
                </a:solidFill>
                <a:latin typeface="Roboto Condensed"/>
              </a:rPr>
              <a:t> is a low-level program that allows multiple operating systems to run concurrently on a single host computer. </a:t>
            </a:r>
          </a:p>
          <a:p>
            <a:pPr>
              <a:lnSpc>
                <a:spcPts val="4200"/>
              </a:lnSpc>
            </a:pP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1527309"/>
            <a:ext cx="5478863"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Virtualization</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Type II hypervisors </a:t>
            </a:r>
            <a:r>
              <a:rPr lang="en-US" sz="3000">
                <a:solidFill>
                  <a:srgbClr val="FFFFFF"/>
                </a:solidFill>
                <a:latin typeface="Roboto Condensed"/>
              </a:rPr>
              <a:t>run on top of a host operating system.</a:t>
            </a:r>
          </a:p>
          <a:p>
            <a:pPr>
              <a:lnSpc>
                <a:spcPts val="4200"/>
              </a:lnSpc>
            </a:pPr>
          </a:p>
          <a:p>
            <a:pPr>
              <a:lnSpc>
                <a:spcPts val="4200"/>
              </a:lnSpc>
            </a:pPr>
            <a:r>
              <a:rPr lang="en-US" sz="3000">
                <a:solidFill>
                  <a:srgbClr val="FFFFFF"/>
                </a:solidFill>
                <a:latin typeface="Roboto Condensed"/>
              </a:rPr>
              <a:t>EXAMPLE: Oracle VirtualBox</a:t>
            </a:r>
          </a:p>
          <a:p>
            <a:pPr>
              <a:lnSpc>
                <a:spcPts val="4200"/>
              </a:lnSpc>
            </a:pP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0">
            <a:off x="10283949" y="-5270406"/>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2352530"/>
            <a:ext cx="4084047"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Thank</a:t>
            </a:r>
          </a:p>
        </p:txBody>
      </p:sp>
      <p:sp>
        <p:nvSpPr>
          <p:cNvPr name="TextBox 5" id="5"/>
          <p:cNvSpPr txBox="true"/>
          <p:nvPr/>
        </p:nvSpPr>
        <p:spPr>
          <a:xfrm rot="0">
            <a:off x="1028700" y="3668462"/>
            <a:ext cx="4084047"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072928"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Models</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Cloud</a:t>
            </a:r>
          </a:p>
        </p:txBody>
      </p:sp>
      <p:sp>
        <p:nvSpPr>
          <p:cNvPr name="TextBox 10" id="10"/>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Platform as a Service (PaaS) </a:t>
            </a:r>
            <a:r>
              <a:rPr lang="en-US" sz="3000">
                <a:solidFill>
                  <a:srgbClr val="FFFFFF"/>
                </a:solidFill>
                <a:latin typeface="Roboto Condensed"/>
              </a:rPr>
              <a:t>is a marketing term used to describe the offering of a computing platform in the cloud. Multiple sets of software working together to provide services, such as database services, can be delivered via the cloud as a platform.</a:t>
            </a:r>
          </a:p>
          <a:p>
            <a:pPr>
              <a:lnSpc>
                <a:spcPts val="420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1072928"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Models</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Cloud</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Software as a Service (SaaS) </a:t>
            </a:r>
            <a:r>
              <a:rPr lang="en-US" sz="3000">
                <a:solidFill>
                  <a:srgbClr val="FFFFFF"/>
                </a:solidFill>
                <a:latin typeface="Roboto Condensed"/>
              </a:rPr>
              <a:t>is the offering of software to end users from within the cloud. Rather than installing software on client machines, SaaS acts as software on demand, where the software runs from the cloud.</a:t>
            </a:r>
          </a:p>
          <a:p>
            <a:pPr>
              <a:lnSpc>
                <a:spcPts val="420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4">
              <a:extLst>
                <a:ext uri="{96DAC541-7B7A-43D3-8B79-37D633B846F1}">
                  <asvg:svgBlip xmlns:asvg="http://schemas.microsoft.com/office/drawing/2016/SVG/main" r:embed="rId5"/>
                </a:ext>
              </a:extLst>
            </a:blip>
            <a:stretch>
              <a:fillRect l="0" t="0" r="0" b="-44624"/>
            </a:stretch>
          </a:blipFill>
        </p:spPr>
      </p:sp>
      <p:sp>
        <p:nvSpPr>
          <p:cNvPr name="Freeform 4" id="4"/>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4">
              <a:extLst>
                <a:ext uri="{96DAC541-7B7A-43D3-8B79-37D633B846F1}">
                  <asvg:svgBlip xmlns:asvg="http://schemas.microsoft.com/office/drawing/2016/SVG/main" r:embed="rId5"/>
                </a:ext>
              </a:extLst>
            </a:blip>
            <a:stretch>
              <a:fillRect l="0" t="0" r="0" b="-81120"/>
            </a:stretch>
          </a:blipFill>
        </p:spPr>
      </p:sp>
      <p:sp>
        <p:nvSpPr>
          <p:cNvPr name="Freeform 5" id="5"/>
          <p:cNvSpPr/>
          <p:nvPr/>
        </p:nvSpPr>
        <p:spPr>
          <a:xfrm flipH="false" flipV="false" rot="0">
            <a:off x="265262" y="3319580"/>
            <a:ext cx="8174864" cy="4612022"/>
          </a:xfrm>
          <a:custGeom>
            <a:avLst/>
            <a:gdLst/>
            <a:ahLst/>
            <a:cxnLst/>
            <a:rect r="r" b="b" t="t" l="l"/>
            <a:pathLst>
              <a:path h="4612022" w="8174864">
                <a:moveTo>
                  <a:pt x="0" y="0"/>
                </a:moveTo>
                <a:lnTo>
                  <a:pt x="8174864" y="0"/>
                </a:lnTo>
                <a:lnTo>
                  <a:pt x="8174864" y="4612022"/>
                </a:lnTo>
                <a:lnTo>
                  <a:pt x="0" y="4612022"/>
                </a:lnTo>
                <a:lnTo>
                  <a:pt x="0" y="0"/>
                </a:lnTo>
                <a:close/>
              </a:path>
            </a:pathLst>
          </a:custGeom>
          <a:blipFill>
            <a:blip r:embed="rId6"/>
            <a:stretch>
              <a:fillRect l="0" t="0" r="0" b="0"/>
            </a:stretch>
          </a:blipFill>
        </p:spPr>
      </p:sp>
      <p:sp>
        <p:nvSpPr>
          <p:cNvPr name="TextBox 6" id="6"/>
          <p:cNvSpPr txBox="true"/>
          <p:nvPr/>
        </p:nvSpPr>
        <p:spPr>
          <a:xfrm rot="0">
            <a:off x="11072928"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Models</a:t>
            </a:r>
          </a:p>
        </p:txBody>
      </p:sp>
      <p:sp>
        <p:nvSpPr>
          <p:cNvPr name="TextBox 7" id="7"/>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Cloud</a:t>
            </a:r>
          </a:p>
        </p:txBody>
      </p:sp>
      <p:sp>
        <p:nvSpPr>
          <p:cNvPr name="TextBox 8" id="8"/>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With the growth of cloud services, applications, storage, and processing, the scale provided by cloud vendors has opened up new offerings that are collectively called </a:t>
            </a:r>
            <a:r>
              <a:rPr lang="en-US" sz="3000">
                <a:solidFill>
                  <a:srgbClr val="FFFFFF"/>
                </a:solidFill>
                <a:latin typeface="Roboto Condensed Italics"/>
              </a:rPr>
              <a:t>Anything as a Service (XaaS).</a:t>
            </a:r>
          </a:p>
          <a:p>
            <a:pPr>
              <a:lnSpc>
                <a:spcPts val="420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924540"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Models</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Cloud</a:t>
            </a:r>
          </a:p>
        </p:txBody>
      </p:sp>
      <p:sp>
        <p:nvSpPr>
          <p:cNvPr name="TextBox 10" id="10"/>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term </a:t>
            </a:r>
            <a:r>
              <a:rPr lang="en-US" sz="3000">
                <a:solidFill>
                  <a:srgbClr val="FFFFFF"/>
                </a:solidFill>
                <a:latin typeface="Roboto Condensed Italics"/>
              </a:rPr>
              <a:t>public cloud </a:t>
            </a:r>
            <a:r>
              <a:rPr lang="en-US" sz="3000">
                <a:solidFill>
                  <a:srgbClr val="FFFFFF"/>
                </a:solidFill>
                <a:latin typeface="Roboto Condensed"/>
              </a:rPr>
              <a:t>refers to a cloud service that is rendered over a system open for public use. In most cases, there is little operational difference between public and private cloud architectures, but the security ramifications can be substantial.</a:t>
            </a:r>
          </a:p>
          <a:p>
            <a:pPr>
              <a:lnSpc>
                <a:spcPts val="420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924540"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Models</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Cloud</a:t>
            </a:r>
          </a:p>
        </p:txBody>
      </p:sp>
      <p:sp>
        <p:nvSpPr>
          <p:cNvPr name="TextBox 10" id="10"/>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a:t>
            </a:r>
            <a:r>
              <a:rPr lang="en-US" sz="3000">
                <a:solidFill>
                  <a:srgbClr val="FFFFFF"/>
                </a:solidFill>
                <a:latin typeface="Roboto Condensed Italics"/>
              </a:rPr>
              <a:t>community cloud </a:t>
            </a:r>
            <a:r>
              <a:rPr lang="en-US" sz="3000">
                <a:solidFill>
                  <a:srgbClr val="FFFFFF"/>
                </a:solidFill>
                <a:latin typeface="Roboto Condensed"/>
              </a:rPr>
              <a:t>system is one where several organizations with a common interest share a cloud environment for the specific purposes of the shared endeavor</a:t>
            </a:r>
          </a:p>
          <a:p>
            <a:pPr>
              <a:lnSpc>
                <a:spcPts val="420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924540"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Models</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Cloud</a:t>
            </a:r>
          </a:p>
        </p:txBody>
      </p:sp>
      <p:sp>
        <p:nvSpPr>
          <p:cNvPr name="TextBox 10" id="10"/>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Private clouds </a:t>
            </a:r>
            <a:r>
              <a:rPr lang="en-US" sz="3000">
                <a:solidFill>
                  <a:srgbClr val="FFFFFF"/>
                </a:solidFill>
                <a:latin typeface="Roboto Condensed"/>
              </a:rPr>
              <a:t>are essentially reserved resources used only by an organization.</a:t>
            </a:r>
          </a:p>
          <a:p>
            <a:pPr>
              <a:lnSpc>
                <a:spcPts val="4200"/>
              </a:lnSpc>
            </a:pPr>
          </a:p>
          <a:p>
            <a:pPr>
              <a:lnSpc>
                <a:spcPts val="4200"/>
              </a:lnSpc>
            </a:pPr>
            <a:r>
              <a:rPr lang="en-US" sz="3000">
                <a:solidFill>
                  <a:srgbClr val="FFFFFF"/>
                </a:solidFill>
                <a:latin typeface="Roboto Condensed"/>
              </a:rPr>
              <a:t>A </a:t>
            </a:r>
            <a:r>
              <a:rPr lang="en-US" sz="3000">
                <a:solidFill>
                  <a:srgbClr val="FFFFFF"/>
                </a:solidFill>
                <a:latin typeface="Roboto Condensed Italics"/>
              </a:rPr>
              <a:t>hybrid cloud </a:t>
            </a:r>
            <a:r>
              <a:rPr lang="en-US" sz="3000">
                <a:solidFill>
                  <a:srgbClr val="FFFFFF"/>
                </a:solidFill>
                <a:latin typeface="Roboto Condensed"/>
              </a:rPr>
              <a:t>structure is one where elements from private, public, and community cloud structures are combined. </a:t>
            </a:r>
          </a:p>
          <a:p>
            <a:pPr>
              <a:lnSpc>
                <a:spcPts val="420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0924540" y="1527309"/>
            <a:ext cx="6735559"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Service Providers</a:t>
            </a:r>
          </a:p>
        </p:txBody>
      </p:sp>
      <p:sp>
        <p:nvSpPr>
          <p:cNvPr name="TextBox 9" id="9"/>
          <p:cNvSpPr txBox="true"/>
          <p:nvPr/>
        </p:nvSpPr>
        <p:spPr>
          <a:xfrm rot="0">
            <a:off x="8795563" y="1527309"/>
            <a:ext cx="2277365"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Cloud</a:t>
            </a:r>
          </a:p>
        </p:txBody>
      </p:sp>
      <p:sp>
        <p:nvSpPr>
          <p:cNvPr name="TextBox 10" id="10"/>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Cloud service providers (CSPs) </a:t>
            </a:r>
            <a:r>
              <a:rPr lang="en-US" sz="3000">
                <a:solidFill>
                  <a:srgbClr val="FFFFFF"/>
                </a:solidFill>
                <a:latin typeface="Roboto Condensed"/>
              </a:rPr>
              <a:t>come in many sizes and shapes, with a myriad of different offerings, price points, and service levels. There are the mega-cloud providers, Amazon, Google, Microsoft, and Oracle, which have virtually no limit to the size they can scale to when needed.</a:t>
            </a:r>
          </a:p>
          <a:p>
            <a:pPr>
              <a:lnSpc>
                <a:spcPts val="420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DAF-aKo7Z90</dc:identifier>
  <dcterms:modified xsi:type="dcterms:W3CDTF">2011-08-01T06:04:30Z</dcterms:modified>
  <cp:revision>1</cp:revision>
  <dc:title>ITP64 Chapter 10</dc:title>
</cp:coreProperties>
</file>

<file path=docProps/thumbnail.jpeg>
</file>